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74" r:id="rId16"/>
    <p:sldId id="275" r:id="rId17"/>
    <p:sldId id="276" r:id="rId18"/>
    <p:sldId id="278" r:id="rId19"/>
    <p:sldId id="284" r:id="rId20"/>
    <p:sldId id="285" r:id="rId21"/>
    <p:sldId id="286" r:id="rId22"/>
    <p:sldId id="289" r:id="rId23"/>
    <p:sldId id="282" r:id="rId24"/>
    <p:sldId id="291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17" autoAdjust="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B9A37-82D0-4A1C-B08C-3480FB5B19CF}" type="datetimeFigureOut">
              <a:rPr lang="cs-CZ" smtClean="0"/>
              <a:t>1.9.2016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DA7C8-6743-4201-B20E-4B15DC1358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6024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8186-CDA8-4AA6-B5AD-FF9AD3FA8751}" type="datetimeFigureOut">
              <a:rPr lang="cs-CZ" smtClean="0"/>
              <a:t>1.9.2016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5C484-BC43-44A2-A46D-66392FB030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3859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5C484-BC43-44A2-A46D-66392FB030A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6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410AF-1853-4B49-8697-411005D3E073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66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C484-BC43-44A2-A46D-66392FB030A4}" type="slidenum">
              <a:rPr lang="cs-CZ" smtClean="0"/>
              <a:t>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06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935DD4-FBCB-4FB0-88B1-CD65CB426810}" type="datetime1">
              <a:rPr lang="cs-CZ" smtClean="0"/>
              <a:t>1.9.2016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5AE0-2EEE-4537-BAD6-AAA6FFD6B393}" type="datetime1">
              <a:rPr lang="cs-CZ" smtClean="0"/>
              <a:t>1.9.2016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75AF-F144-4766-A418-162BC442EA34}" type="datetime1">
              <a:rPr lang="cs-CZ" smtClean="0"/>
              <a:t>1.9.2016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F836-2303-4A1F-B31B-C5551B2CE235}" type="datetime1">
              <a:rPr lang="cs-CZ" smtClean="0"/>
              <a:t>1.9.2016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7234-8DCA-467C-982D-E0D349333642}" type="datetime1">
              <a:rPr lang="cs-CZ" smtClean="0"/>
              <a:t>1.9.2016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E1A7-99B1-40C6-9976-EDE5724C9968}" type="datetime1">
              <a:rPr lang="cs-CZ" smtClean="0"/>
              <a:t>1.9.2016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45D5-A75E-4880-85CC-C49761820E19}" type="datetime1">
              <a:rPr lang="cs-CZ" smtClean="0"/>
              <a:t>1.9.2016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F831-9C8C-416E-B979-0BF476C64EEB}" type="datetime1">
              <a:rPr lang="cs-CZ" smtClean="0"/>
              <a:t>1.9.2016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45ED-4DE0-47BF-B047-845900C59881}" type="datetime1">
              <a:rPr lang="cs-CZ" smtClean="0"/>
              <a:t>1.9.2016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8AC9-4874-4793-B9C4-4FE84589D332}" type="datetime1">
              <a:rPr lang="cs-CZ" smtClean="0"/>
              <a:t>1.9.2016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A10-1762-4CEE-9ADB-9E840CC6ACA5}" type="datetime1">
              <a:rPr lang="cs-CZ" smtClean="0"/>
              <a:t>1.9.2016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F41588F-4D3F-4170-A737-A947EC536222}" type="datetime1">
              <a:rPr lang="cs-CZ" smtClean="0"/>
              <a:t>1.9.2016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rlova@lib.jcu.cz" TargetMode="External"/><Relationship Id="rId2" Type="http://schemas.openxmlformats.org/officeDocument/2006/relationships/hyperlink" Target="mailto:landovah@lib.jcu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ib.jcu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katalog.jcu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imek.jcu.cz/vpn/" TargetMode="External"/><Relationship Id="rId2" Type="http://schemas.openxmlformats.org/officeDocument/2006/relationships/hyperlink" Target="http://www.lib.jcu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zblx1.uni-regensburg.de/ezeit/fl.phtml?bibid=JCU&amp;colors=7&amp;lang=en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4576" y="2279064"/>
            <a:ext cx="3324795" cy="1699968"/>
          </a:xfrm>
        </p:spPr>
        <p:txBody>
          <a:bodyPr>
            <a:normAutofit fontScale="90000"/>
          </a:bodyPr>
          <a:lstStyle/>
          <a:p>
            <a:r>
              <a:rPr lang="cs-CZ" sz="3100" b="1"/>
              <a:t>Informační zdroje</a:t>
            </a:r>
            <a:br>
              <a:rPr lang="cs-CZ" sz="3100" b="1"/>
            </a:br>
            <a:r>
              <a:rPr lang="cs-CZ" sz="3100" b="1"/>
              <a:t>v přírodních </a:t>
            </a:r>
            <a:r>
              <a:rPr lang="cs-CZ" sz="3100" b="1" smtClean="0"/>
              <a:t>vědách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b="1"/>
              <a:t>Helena Landová</a:t>
            </a:r>
          </a:p>
          <a:p>
            <a:pPr>
              <a:defRPr/>
            </a:pPr>
            <a:r>
              <a:rPr lang="cs-CZ"/>
              <a:t>Akademická knihovna </a:t>
            </a:r>
            <a:r>
              <a:rPr lang="cs-CZ" smtClean="0"/>
              <a:t>JU</a:t>
            </a:r>
          </a:p>
          <a:p>
            <a:pPr>
              <a:defRPr/>
            </a:pPr>
            <a:r>
              <a:rPr lang="cs-CZ" smtClean="0"/>
              <a:t>e-mail</a:t>
            </a:r>
            <a:r>
              <a:rPr lang="cs-CZ"/>
              <a:t>: </a:t>
            </a:r>
            <a:r>
              <a:rPr lang="cs-CZ">
                <a:hlinkClick r:id="rId2"/>
              </a:rPr>
              <a:t>landovah@lib.jcu.cz</a:t>
            </a:r>
            <a:endParaRPr lang="cs-CZ"/>
          </a:p>
          <a:p>
            <a:pPr>
              <a:defRPr/>
            </a:pPr>
            <a:r>
              <a:rPr lang="cs-CZ" b="1"/>
              <a:t>Helena Vorlová</a:t>
            </a:r>
          </a:p>
          <a:p>
            <a:pPr>
              <a:defRPr/>
            </a:pPr>
            <a:r>
              <a:rPr lang="cs-CZ"/>
              <a:t>Akademická knihovna </a:t>
            </a:r>
            <a:r>
              <a:rPr lang="cs-CZ" smtClean="0"/>
              <a:t>JU</a:t>
            </a:r>
          </a:p>
          <a:p>
            <a:pPr>
              <a:defRPr/>
            </a:pPr>
            <a:r>
              <a:rPr lang="cs-CZ" smtClean="0"/>
              <a:t>e-mail</a:t>
            </a:r>
            <a:r>
              <a:rPr lang="cs-CZ"/>
              <a:t>: </a:t>
            </a:r>
            <a:r>
              <a:rPr lang="cs-CZ">
                <a:hlinkClick r:id="rId3"/>
              </a:rPr>
              <a:t>vorlova@lib.jcu.cz</a:t>
            </a:r>
            <a:endParaRPr lang="cs-CZ"/>
          </a:p>
          <a:p>
            <a:pPr>
              <a:defRPr/>
            </a:pP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6" b="2116"/>
          <a:stretch/>
        </p:blipFill>
        <p:spPr>
          <a:xfrm>
            <a:off x="4644008" y="-21674"/>
            <a:ext cx="3562732" cy="24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Samoobslužné </a:t>
            </a:r>
            <a:br>
              <a:rPr lang="cs-CZ" smtClean="0"/>
            </a:br>
            <a:r>
              <a:rPr lang="cs-CZ" smtClean="0"/>
              <a:t>výpůjčky</a:t>
            </a:r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DB3-25AD-4C5A-8AA1-FB28FF4C7008}" type="datetime1">
              <a:rPr lang="cs-CZ" smtClean="0"/>
              <a:t>1.9.2016</a:t>
            </a:fld>
            <a:endParaRPr lang="en-US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2204864"/>
            <a:ext cx="4042792" cy="382332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mtClean="0"/>
          </a:p>
          <a:p>
            <a:r>
              <a:rPr lang="cs-CZ" sz="2100" b="1" smtClean="0"/>
              <a:t>Zařízení je umístěno v 1. patře</a:t>
            </a:r>
          </a:p>
          <a:p>
            <a:r>
              <a:rPr lang="cs-CZ" sz="2100" smtClean="0"/>
              <a:t>Jen pro registrované čtenáře</a:t>
            </a:r>
          </a:p>
          <a:p>
            <a:r>
              <a:rPr lang="cs-CZ" sz="2100" smtClean="0"/>
              <a:t>Na kontě čtenáře nesmí být upomínky a dluhy</a:t>
            </a:r>
          </a:p>
          <a:p>
            <a:r>
              <a:rPr lang="cs-CZ" sz="2100" smtClean="0"/>
              <a:t>Nelze půjčovat prezenční knihy </a:t>
            </a:r>
          </a:p>
          <a:p>
            <a:r>
              <a:rPr lang="cs-CZ" sz="2100" smtClean="0"/>
              <a:t>Neumí vracet knížky!!!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endParaRPr lang="cs-CZ" smtClean="0"/>
          </a:p>
        </p:txBody>
      </p:sp>
      <p:pic>
        <p:nvPicPr>
          <p:cNvPr id="19460" name="Zástupný symbol pro obsah 4" descr="zamoobslužné_ zařízení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/>
          <a:srcRect l="59687" t="28169" r="-1"/>
          <a:stretch/>
        </p:blipFill>
        <p:spPr>
          <a:xfrm>
            <a:off x="4984481" y="0"/>
            <a:ext cx="4159520" cy="6858000"/>
          </a:xfrm>
          <a:prstGeom prst="rect">
            <a:avLst/>
          </a:prstGeom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7CD76D4-E211-4A38-97F0-B0C6FB0C78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3FD5-B784-4223-ADC5-9509250278D7}" type="datetime1">
              <a:rPr lang="cs-CZ" smtClean="0"/>
              <a:t>1.9.2016</a:t>
            </a:fld>
            <a:endParaRPr lang="en-US"/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64741" y="1844824"/>
            <a:ext cx="3657600" cy="45720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mtClean="0"/>
          </a:p>
          <a:p>
            <a:r>
              <a:rPr lang="cs-CZ" smtClean="0"/>
              <a:t>Zařízení je umístěno vedle služebního vchodu do knihovny z Branišovské ulice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r>
              <a:rPr lang="cs-CZ" smtClean="0"/>
              <a:t>Vracení je přístupné 24 hodin denně prostřednictvím karet</a:t>
            </a:r>
          </a:p>
        </p:txBody>
      </p:sp>
      <p:pic>
        <p:nvPicPr>
          <p:cNvPr id="20484" name="Zástupný symbol pro obsah 8" descr="AK_budova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11383"/>
          <a:stretch>
            <a:fillRect/>
          </a:stretch>
        </p:blipFill>
        <p:spPr>
          <a:xfrm>
            <a:off x="5003800" y="0"/>
            <a:ext cx="4140200" cy="6858000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mtClean="0"/>
              <a:t>Samoobslužné </a:t>
            </a:r>
            <a:br>
              <a:rPr lang="cs-CZ" smtClean="0"/>
            </a:br>
            <a:r>
              <a:rPr lang="cs-CZ" smtClean="0"/>
              <a:t>vracení</a:t>
            </a:r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B07DF5B-8147-4F2E-9827-129DD8DBE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Meziknihovní výpůjční služba</a:t>
            </a:r>
            <a:endParaRPr lang="cs-CZ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100" dirty="0" smtClean="0"/>
              <a:t>Výpůjčky knih nebo kopií článků z časopisů, které </a:t>
            </a:r>
            <a:r>
              <a:rPr lang="cs-CZ" sz="2100" b="1" dirty="0" smtClean="0"/>
              <a:t>nejsou ve fondu naší knihovny ani v jiné knihovně ve městě</a:t>
            </a:r>
          </a:p>
          <a:p>
            <a:r>
              <a:rPr lang="cs-CZ" sz="2100" b="1" dirty="0" smtClean="0"/>
              <a:t>Požadavky na MVS: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přes formulář v online katalogu JU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vyplnit co nejvíce údajů identifikujících dokument 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podávat minimálně 10 dnů před požadovaným datem vyřízen</a:t>
            </a:r>
            <a:r>
              <a:rPr lang="cs-CZ" sz="1500" dirty="0" smtClean="0"/>
              <a:t>í</a:t>
            </a:r>
          </a:p>
          <a:p>
            <a:r>
              <a:rPr lang="cs-CZ" sz="2100" b="1" dirty="0" smtClean="0"/>
              <a:t>Mezinárodní MVS </a:t>
            </a:r>
            <a:r>
              <a:rPr lang="cs-CZ" sz="2100" dirty="0" smtClean="0"/>
              <a:t>(ze zahraniční knihovny) – řeší se individuálně</a:t>
            </a:r>
          </a:p>
          <a:p>
            <a:r>
              <a:rPr lang="cs-CZ" sz="2100" dirty="0" smtClean="0"/>
              <a:t>Prostřednictvím MVS </a:t>
            </a:r>
            <a:r>
              <a:rPr lang="cs-CZ" sz="2100" b="1" dirty="0" smtClean="0"/>
              <a:t>nelze získat </a:t>
            </a:r>
            <a:r>
              <a:rPr lang="cs-CZ" sz="2100" dirty="0" smtClean="0"/>
              <a:t>vysokoškolské kvalifikační práce, jednotlivá čísla časopisů, platné normy a knihy vydané před r. 1950</a:t>
            </a:r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850A-0A5E-498B-A819-B09459ECB235}" type="datetime1">
              <a:rPr lang="cs-CZ" smtClean="0"/>
              <a:t>1.9.2016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9159872-9612-456D-B73C-D1A98D3714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095313" y="1916832"/>
            <a:ext cx="6777317" cy="350897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endParaRPr lang="cs-CZ" b="1" dirty="0" smtClean="0"/>
          </a:p>
          <a:p>
            <a:r>
              <a:rPr lang="cs-CZ" sz="2100" b="1" dirty="0" smtClean="0"/>
              <a:t>Samoobslužné kopírování a tisk </a:t>
            </a:r>
          </a:p>
          <a:p>
            <a:pPr lvl="1">
              <a:buFont typeface="Wingdings" pitchFamily="2" charset="2"/>
              <a:buChar char="Ø"/>
            </a:pPr>
            <a:r>
              <a:rPr lang="cs-CZ" sz="2100" dirty="0" smtClean="0"/>
              <a:t>na strojích umístěných v přízemí, 1. a 2. patře AK</a:t>
            </a:r>
          </a:p>
          <a:p>
            <a:pPr lvl="1">
              <a:buFont typeface="Wingdings" pitchFamily="2" charset="2"/>
              <a:buChar char="Ø"/>
            </a:pPr>
            <a:r>
              <a:rPr lang="cs-CZ" sz="2100" dirty="0" smtClean="0"/>
              <a:t>cena – 1,50 Kč/1 A4 černobíle nebo 5,- Kč/ A4 barevně</a:t>
            </a:r>
          </a:p>
          <a:p>
            <a:pPr lvl="1">
              <a:buFont typeface="Wingdings" pitchFamily="2" charset="2"/>
              <a:buChar char="Ø"/>
            </a:pPr>
            <a:r>
              <a:rPr lang="cs-CZ" sz="2100" dirty="0" smtClean="0"/>
              <a:t>platba z čipových karet (karta studenta, ISIC)</a:t>
            </a:r>
          </a:p>
          <a:p>
            <a:pPr lvl="1">
              <a:buFont typeface="Wingdings" pitchFamily="2" charset="2"/>
              <a:buChar char="Ø"/>
            </a:pPr>
            <a:r>
              <a:rPr lang="cs-CZ" sz="2100" dirty="0" smtClean="0"/>
              <a:t>vložení peněz na karty pouze na Bobíku nebo pomocí automatu v přízemí knihovny</a:t>
            </a:r>
          </a:p>
          <a:p>
            <a:pPr lvl="1">
              <a:buFont typeface="Wingdings" pitchFamily="2" charset="2"/>
              <a:buChar char="Ø"/>
            </a:pPr>
            <a:endParaRPr lang="cs-CZ" sz="2100" dirty="0" smtClean="0"/>
          </a:p>
          <a:p>
            <a:pPr>
              <a:buSzPct val="100000"/>
              <a:buFont typeface="Courier New" pitchFamily="49" charset="0"/>
              <a:buChar char="o"/>
            </a:pPr>
            <a:r>
              <a:rPr lang="cs-CZ" sz="2100" b="1" dirty="0" smtClean="0"/>
              <a:t>Skenování je bezplatné</a:t>
            </a:r>
          </a:p>
          <a:p>
            <a:pPr>
              <a:buSzPct val="100000"/>
              <a:buFont typeface="Courier New" pitchFamily="49" charset="0"/>
              <a:buChar char="o"/>
            </a:pPr>
            <a:endParaRPr lang="cs-CZ" sz="2100" dirty="0" smtClean="0"/>
          </a:p>
          <a:p>
            <a:pPr algn="ctr">
              <a:buFont typeface="Wingdings" pitchFamily="2" charset="2"/>
              <a:buNone/>
            </a:pPr>
            <a:r>
              <a:rPr lang="cs-CZ" sz="2100" b="1" u="sng" dirty="0" smtClean="0"/>
              <a:t>Minimální zůstatek na </a:t>
            </a:r>
            <a:r>
              <a:rPr lang="cs-CZ" sz="2100" b="1" u="sng" smtClean="0"/>
              <a:t>kartě 10,- Kč (pro všechny tiskové služby)</a:t>
            </a:r>
            <a:endParaRPr lang="cs-CZ" sz="2100" b="1" u="sng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FA2E-1B3D-43C3-8AC4-687CF437E0D5}" type="datetime1">
              <a:rPr lang="cs-CZ" smtClean="0"/>
              <a:t>1.9.2016</a:t>
            </a:fld>
            <a:endParaRPr lang="en-US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71600" y="54868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mtClean="0"/>
              <a:t>Tiskové služby</a:t>
            </a:r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AFB8F8B-BE10-49D1-8377-16CA4AB844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služby</a:t>
            </a:r>
            <a:endParaRPr lang="cs-CZ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</a:t>
            </a:r>
            <a:r>
              <a:rPr lang="pt-BR" dirty="0" smtClean="0"/>
              <a:t>oradenské a konzultacní služby</a:t>
            </a:r>
            <a:endParaRPr lang="cs-CZ" dirty="0" smtClean="0"/>
          </a:p>
          <a:p>
            <a:r>
              <a:rPr lang="cs-CZ" b="1" dirty="0" smtClean="0"/>
              <a:t>Studijní místa: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elkem 500 míst ve volném výběru, studovnách a badatelnách</a:t>
            </a:r>
            <a:r>
              <a:rPr lang="cs-CZ" smtClean="0"/>
              <a:t>, 100 </a:t>
            </a:r>
            <a:r>
              <a:rPr lang="cs-CZ" dirty="0" smtClean="0"/>
              <a:t>PC</a:t>
            </a:r>
          </a:p>
          <a:p>
            <a:pPr lvl="1"/>
            <a:r>
              <a:rPr lang="cs-CZ" b="1" dirty="0" smtClean="0"/>
              <a:t>Individuální studovny</a:t>
            </a:r>
            <a:r>
              <a:rPr lang="cs-CZ" dirty="0" smtClean="0"/>
              <a:t> (5 klimatizovaných studoven)</a:t>
            </a:r>
          </a:p>
          <a:p>
            <a:r>
              <a:rPr lang="cs-CZ" b="1" dirty="0" smtClean="0"/>
              <a:t>V přízemí: </a:t>
            </a:r>
            <a:r>
              <a:rPr lang="cs-CZ" dirty="0" smtClean="0"/>
              <a:t>Café AK, prodejna skript, šatna, upomínkové předměty JU</a:t>
            </a:r>
          </a:p>
          <a:p>
            <a:r>
              <a:rPr lang="cs-CZ" b="1" dirty="0" smtClean="0"/>
              <a:t>Jihočeská vědecká knihovna: </a:t>
            </a:r>
            <a:r>
              <a:rPr lang="cs-CZ" dirty="0" smtClean="0"/>
              <a:t>vstup na studentské průkazy z JU (po registraci), možnost vracení knížek z JVK u </a:t>
            </a:r>
            <a:r>
              <a:rPr lang="cs-CZ" dirty="0" err="1" smtClean="0"/>
              <a:t>infopultu</a:t>
            </a:r>
            <a:r>
              <a:rPr lang="cs-CZ" dirty="0" smtClean="0"/>
              <a:t> v přízemí AK</a:t>
            </a:r>
          </a:p>
          <a:p>
            <a:endParaRPr lang="pt-BR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09F0-6E17-41B7-8210-ADDDBAA50279}" type="datetime1">
              <a:rPr lang="cs-CZ" smtClean="0"/>
              <a:t>1.9.2016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0F412FB-5ADA-44FF-938A-73DD51F70A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Praktické seznámení s vyhledáváním </a:t>
            </a:r>
            <a:r>
              <a:rPr lang="cs-CZ" b="1" smtClean="0"/>
              <a:t>knih a časopisů</a:t>
            </a:r>
            <a:endParaRPr lang="cs-CZ" b="1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7BE-E95D-4D75-813B-DE5A161C3FA9}" type="datetime1">
              <a:rPr lang="cs-CZ" smtClean="0"/>
              <a:t>1.9.2016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7522C45-E888-44F1-A0BA-05B455BA51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0762" y="764704"/>
            <a:ext cx="7088869" cy="845803"/>
          </a:xfrm>
        </p:spPr>
        <p:txBody>
          <a:bodyPr>
            <a:noAutofit/>
          </a:bodyPr>
          <a:lstStyle/>
          <a:p>
            <a:r>
              <a:rPr lang="cs-CZ" sz="2400" b="1" smtClean="0"/>
              <a:t>Web knihovny: </a:t>
            </a:r>
            <a:r>
              <a:rPr lang="cs-CZ" sz="2400" b="1" smtClean="0">
                <a:hlinkClick r:id="rId2"/>
              </a:rPr>
              <a:t>http</a:t>
            </a:r>
            <a:r>
              <a:rPr lang="cs-CZ" sz="2400" b="1">
                <a:hlinkClick r:id="rId2"/>
              </a:rPr>
              <a:t>://www.lib.jcu.cz</a:t>
            </a:r>
            <a:r>
              <a:rPr lang="cs-CZ" sz="2400"/>
              <a:t/>
            </a:r>
            <a:br>
              <a:rPr lang="cs-CZ" sz="2400"/>
            </a:br>
            <a:endParaRPr lang="cs-CZ" sz="240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988840"/>
            <a:ext cx="6809184" cy="448498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B782-C02E-4D4A-B276-53E63ADB6551}" type="datetime1">
              <a:rPr lang="cs-CZ" smtClean="0"/>
              <a:t>1.9.2016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13254" r="10161" b="9633"/>
          <a:stretch/>
        </p:blipFill>
        <p:spPr bwMode="auto">
          <a:xfrm>
            <a:off x="465988" y="1331603"/>
            <a:ext cx="8244000" cy="538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9C14160-3F30-44CC-B8B5-7F0DF1ADD4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224" y="476672"/>
            <a:ext cx="7024744" cy="1143000"/>
          </a:xfrm>
        </p:spPr>
        <p:txBody>
          <a:bodyPr/>
          <a:lstStyle/>
          <a:p>
            <a:r>
              <a:rPr lang="cs-CZ" smtClean="0"/>
              <a:t>Online katalog</a:t>
            </a:r>
            <a:endParaRPr lang="cs-CZ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28625" y="1500188"/>
            <a:ext cx="7467600" cy="5072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100" b="1" dirty="0" smtClean="0"/>
              <a:t>Umožňuje</a:t>
            </a:r>
          </a:p>
          <a:p>
            <a:pPr marL="547687" lvl="2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cs-CZ" sz="2000" dirty="0" smtClean="0"/>
              <a:t>vyhledávání ve fondu knihoven JU</a:t>
            </a:r>
          </a:p>
          <a:p>
            <a:pPr marL="547687" lvl="2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None/>
              <a:defRPr/>
            </a:pPr>
            <a:r>
              <a:rPr lang="cs-CZ" sz="2000" i="1" dirty="0" smtClean="0"/>
              <a:t>	 (bez přihlášení)</a:t>
            </a:r>
            <a:endParaRPr lang="cs-CZ" sz="2000" b="1" i="1" dirty="0" smtClean="0"/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 smtClean="0"/>
              <a:t>spravovat konto čtenáře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 smtClean="0"/>
              <a:t>prodlužovat výpůjčky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 smtClean="0"/>
              <a:t>rezervaci výpůjček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000" dirty="0" smtClean="0"/>
              <a:t>objednávku MVS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i="1" dirty="0" smtClean="0"/>
              <a:t>    (po přihlášení)</a:t>
            </a: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cs-CZ" sz="2100" dirty="0" smtClean="0"/>
              <a:t>univerzitní </a:t>
            </a:r>
            <a:r>
              <a:rPr lang="cs-CZ" sz="2100" dirty="0" err="1" smtClean="0"/>
              <a:t>login</a:t>
            </a:r>
            <a:r>
              <a:rPr lang="cs-CZ" sz="2100" dirty="0" smtClean="0"/>
              <a:t> (např. novakj01)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100" dirty="0" smtClean="0"/>
              <a:t>    + heslo do STAGU	</a:t>
            </a:r>
          </a:p>
          <a:p>
            <a:pPr marL="0" lvl="2" indent="-18288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90000"/>
              <a:buFont typeface="Courier New" pitchFamily="49" charset="0"/>
              <a:buChar char="o"/>
              <a:defRPr/>
            </a:pPr>
            <a:r>
              <a:rPr lang="cs-CZ" sz="2100" b="1" dirty="0" smtClean="0">
                <a:hlinkClick r:id="rId2"/>
              </a:rPr>
              <a:t>http://katalog.jcu.cz</a:t>
            </a:r>
            <a:endParaRPr lang="cs-CZ" sz="21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sz="1800" dirty="0" smtClean="0"/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1500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8B6-EF36-4FA8-B7A8-21EA02BD9DFC}" type="datetime1">
              <a:rPr lang="cs-CZ" smtClean="0"/>
              <a:t>1.9.2016</a:t>
            </a:fld>
            <a:endParaRPr lang="en-US"/>
          </a:p>
        </p:txBody>
      </p:sp>
      <p:pic>
        <p:nvPicPr>
          <p:cNvPr id="26628" name="Obrázek 3" descr="ak-ju-cb-0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 r="4851"/>
          <a:stretch>
            <a:fillRect/>
          </a:stretch>
        </p:blipFill>
        <p:spPr bwMode="auto">
          <a:xfrm>
            <a:off x="6000750" y="0"/>
            <a:ext cx="314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4BA6BA7-F260-4F35-A78A-151D40CF60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Základní informace o přístupu k e-zdrojům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(databáze, knihy, časopisy, nadstavbové nástroje)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6B8D-4E6E-47E7-9607-F8BB01DD8DC9}" type="datetime1">
              <a:rPr lang="cs-CZ" smtClean="0"/>
              <a:t>1.9.2016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9E4E283-219F-4D17-8DAD-F719DC775D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1143000"/>
          </a:xfrm>
        </p:spPr>
        <p:txBody>
          <a:bodyPr/>
          <a:lstStyle/>
          <a:p>
            <a:r>
              <a:rPr lang="cs-CZ" dirty="0" smtClean="0"/>
              <a:t>Druhy e-zdrojů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2000" b="1" dirty="0" smtClean="0">
              <a:latin typeface="+mj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2000" dirty="0" smtClean="0">
              <a:latin typeface="+mj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b="1" dirty="0" smtClean="0">
                <a:latin typeface="+mj-lt"/>
              </a:rPr>
              <a:t>Plnotextové: </a:t>
            </a:r>
            <a:r>
              <a:rPr lang="cs-CZ" sz="2800" dirty="0" smtClean="0">
                <a:latin typeface="+mj-lt"/>
              </a:rPr>
              <a:t>obsahují plné texty dokumentů – časopisy, monografie (např. </a:t>
            </a:r>
            <a:r>
              <a:rPr lang="cs-CZ" sz="2800" dirty="0" err="1" smtClean="0">
                <a:latin typeface="+mj-lt"/>
              </a:rPr>
              <a:t>ScienceDirect</a:t>
            </a:r>
            <a:r>
              <a:rPr lang="cs-CZ" sz="2800" dirty="0">
                <a:latin typeface="+mj-lt"/>
              </a:rPr>
              <a:t>)</a:t>
            </a:r>
            <a:endParaRPr lang="cs-CZ" sz="2800" dirty="0" smtClean="0">
              <a:latin typeface="+mj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b="1" dirty="0" smtClean="0">
                <a:latin typeface="+mj-lt"/>
              </a:rPr>
              <a:t>Bibliografické: </a:t>
            </a:r>
            <a:r>
              <a:rPr lang="cs-CZ" sz="2800" dirty="0" smtClean="0">
                <a:latin typeface="+mj-lt"/>
              </a:rPr>
              <a:t>neobsahují plné texty dokumentů, pouze bibliografické údaje o dokumentu (název, autor, rok vydání, číslo časopisu…) a většinou i abstrakt (např. Web </a:t>
            </a:r>
            <a:r>
              <a:rPr lang="cs-CZ" sz="2800" dirty="0" err="1" smtClean="0">
                <a:latin typeface="+mj-lt"/>
              </a:rPr>
              <a:t>of</a:t>
            </a:r>
            <a:r>
              <a:rPr lang="cs-CZ" sz="2800" dirty="0" smtClean="0">
                <a:latin typeface="+mj-lt"/>
              </a:rPr>
              <a:t> Science)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b="1" dirty="0" smtClean="0">
                <a:latin typeface="+mj-lt"/>
              </a:rPr>
              <a:t>Faktografické: </a:t>
            </a:r>
            <a:r>
              <a:rPr lang="cs-CZ" sz="2800" dirty="0" smtClean="0">
                <a:latin typeface="+mj-lt"/>
              </a:rPr>
              <a:t>numerická data, statistiky, adresáře (např. CABI </a:t>
            </a:r>
            <a:r>
              <a:rPr lang="cs-CZ" sz="2800" dirty="0" err="1" smtClean="0">
                <a:latin typeface="+mj-lt"/>
              </a:rPr>
              <a:t>Compendia</a:t>
            </a:r>
            <a:r>
              <a:rPr lang="cs-CZ" sz="2800" dirty="0" smtClean="0">
                <a:latin typeface="+mj-lt"/>
              </a:rPr>
              <a:t>)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 smtClean="0">
              <a:latin typeface="+mj-lt"/>
            </a:endParaRP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b="1" dirty="0" smtClean="0">
              <a:latin typeface="+mj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2400" b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DB8D-2A13-4A0F-8358-7DE5DAB0BD5F}" type="datetime1">
              <a:rPr lang="cs-CZ" smtClean="0"/>
              <a:t>1.9.2016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F705F27-8F33-4AF0-BA96-EA5B198A92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7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/>
              <a:t>Co je obsahem kurzu</a:t>
            </a:r>
            <a:endParaRPr lang="cs-CZ" sz="28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/>
              <a:t>Orientace v </a:t>
            </a:r>
            <a:r>
              <a:rPr lang="cs-CZ" b="1" smtClean="0"/>
              <a:t>Akademické knihovně </a:t>
            </a:r>
            <a:r>
              <a:rPr lang="cs-CZ" smtClean="0"/>
              <a:t>(registrace, rozdělení oborů)</a:t>
            </a:r>
            <a:endParaRPr lang="cs-CZ"/>
          </a:p>
          <a:p>
            <a:r>
              <a:rPr lang="cs-CZ" b="1"/>
              <a:t>Představení základních knihovních služeb </a:t>
            </a:r>
            <a:r>
              <a:rPr lang="cs-CZ"/>
              <a:t>(výpůjční, meziknihovní </a:t>
            </a:r>
            <a:r>
              <a:rPr lang="cs-CZ" smtClean="0"/>
              <a:t>výpůjční, tiskové a další služby)</a:t>
            </a:r>
            <a:endParaRPr lang="cs-CZ"/>
          </a:p>
          <a:p>
            <a:r>
              <a:rPr lang="cs-CZ" b="1"/>
              <a:t>Praktické seznámení s vyhledáváním</a:t>
            </a:r>
            <a:r>
              <a:rPr lang="cs-CZ"/>
              <a:t> knih a časopisů v knihovním katalogu</a:t>
            </a:r>
          </a:p>
          <a:p>
            <a:r>
              <a:rPr lang="cs-CZ" b="1"/>
              <a:t>Základní informace o přístupu k </a:t>
            </a:r>
            <a:r>
              <a:rPr lang="cs-CZ" b="1" smtClean="0"/>
              <a:t>e-zdrojům </a:t>
            </a:r>
            <a:r>
              <a:rPr lang="cs-CZ" smtClean="0"/>
              <a:t>(databáze, časopisecké články, knihy)</a:t>
            </a:r>
            <a:endParaRPr lang="cs-CZ"/>
          </a:p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E716-6358-4F7C-AA3E-3971DE45E170}" type="datetime1">
              <a:rPr lang="cs-CZ" smtClean="0"/>
              <a:t>1.9.2016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3C45B52-989F-4177-A5E4-7AC8C5F9E0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cs-CZ" smtClean="0"/>
              <a:t>Přístup ke zdrojům</a:t>
            </a:r>
            <a:endParaRPr lang="cs-CZ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7467600" cy="4873625"/>
          </a:xfrm>
        </p:spPr>
        <p:txBody>
          <a:bodyPr/>
          <a:lstStyle/>
          <a:p>
            <a:endParaRPr lang="cs-CZ" b="1" dirty="0" smtClean="0"/>
          </a:p>
          <a:p>
            <a:r>
              <a:rPr lang="cs-CZ" sz="2800" b="1" dirty="0" smtClean="0"/>
              <a:t>web knihovny:  </a:t>
            </a:r>
            <a:r>
              <a:rPr lang="cs-CZ" sz="2800" dirty="0" smtClean="0">
                <a:hlinkClick r:id="rId2"/>
              </a:rPr>
              <a:t>http://www.lib.jcu.cz/</a:t>
            </a:r>
            <a:endParaRPr lang="cs-CZ" sz="2800" dirty="0" smtClean="0"/>
          </a:p>
          <a:p>
            <a:pPr lvl="1"/>
            <a:r>
              <a:rPr lang="cs-CZ" sz="2800" dirty="0" smtClean="0"/>
              <a:t>E-zdroje (EIZ jsou řazeny </a:t>
            </a:r>
            <a:r>
              <a:rPr lang="cs-CZ" sz="2800" b="1" dirty="0" smtClean="0"/>
              <a:t>abecedně </a:t>
            </a:r>
            <a:r>
              <a:rPr lang="cs-CZ" sz="2800" dirty="0" smtClean="0"/>
              <a:t>i </a:t>
            </a:r>
            <a:r>
              <a:rPr lang="cs-CZ" sz="2800" b="1" dirty="0" smtClean="0"/>
              <a:t>podle oborů)</a:t>
            </a:r>
          </a:p>
          <a:p>
            <a:r>
              <a:rPr lang="cs-CZ" sz="2800" b="1" dirty="0" smtClean="0"/>
              <a:t>licencované zdroje </a:t>
            </a:r>
            <a:r>
              <a:rPr lang="cs-CZ" sz="2800" dirty="0" smtClean="0"/>
              <a:t>(placené): </a:t>
            </a:r>
          </a:p>
          <a:p>
            <a:pPr lvl="1"/>
            <a:r>
              <a:rPr lang="cs-CZ" sz="2800" dirty="0" smtClean="0"/>
              <a:t>dostupné pouze z IP adres JU </a:t>
            </a:r>
          </a:p>
          <a:p>
            <a:pPr lvl="1"/>
            <a:r>
              <a:rPr lang="cs-CZ" sz="2800" dirty="0" smtClean="0"/>
              <a:t>vzdálený přístup jen přes VPN: </a:t>
            </a:r>
            <a:r>
              <a:rPr lang="cs-CZ" sz="2800" dirty="0" smtClean="0">
                <a:hlinkClick r:id="rId3"/>
              </a:rPr>
              <a:t>http://simek.jcu.cz/vpn/ </a:t>
            </a:r>
            <a:endParaRPr lang="cs-CZ" sz="2800" dirty="0" smtClean="0"/>
          </a:p>
          <a:p>
            <a:pPr lvl="1"/>
            <a:r>
              <a:rPr lang="cs-CZ" sz="2800" dirty="0"/>
              <a:t>v</a:t>
            </a:r>
            <a:r>
              <a:rPr lang="cs-CZ" sz="2800" dirty="0" smtClean="0"/>
              <a:t>ětšina spolufinancována z OP </a:t>
            </a:r>
            <a:r>
              <a:rPr lang="cs-CZ" sz="2800" dirty="0" err="1" smtClean="0"/>
              <a:t>VaVpI</a:t>
            </a:r>
            <a:endParaRPr lang="cs-CZ" sz="2800" dirty="0" smtClean="0"/>
          </a:p>
          <a:p>
            <a:pPr>
              <a:buNone/>
            </a:pPr>
            <a:endParaRPr lang="cs-CZ" sz="2800" b="1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E8AC-C850-4ABA-B237-F07AB6DD32F9}" type="datetime1">
              <a:rPr lang="cs-CZ" smtClean="0"/>
              <a:t>1.9.2016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02AE40B-699C-4ACB-9AEE-DF1D902E88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Ebsco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0070C0"/>
                </a:solidFill>
              </a:rPr>
              <a:t>Vyhledávání napříč e-zdroji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0070C0"/>
                </a:solidFill>
              </a:rPr>
              <a:t>Usnadňuje vyhledávání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solidFill>
                  <a:srgbClr val="0070C0"/>
                </a:solidFill>
              </a:rPr>
              <a:t>Propojení na </a:t>
            </a:r>
            <a:r>
              <a:rPr lang="cs-CZ" sz="2000" smtClean="0">
                <a:solidFill>
                  <a:srgbClr val="0070C0"/>
                </a:solidFill>
              </a:rPr>
              <a:t>generátor </a:t>
            </a:r>
            <a:r>
              <a:rPr lang="cs-CZ" sz="2000" smtClean="0">
                <a:solidFill>
                  <a:srgbClr val="0070C0"/>
                </a:solidFill>
              </a:rPr>
              <a:t>citací (www.citacepro.com)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ED76-18A9-49EF-A7E8-B901C0F8CB9E}" type="datetime1">
              <a:rPr lang="cs-CZ" smtClean="0"/>
              <a:t>1.9.2016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62272" r="29722" b="23183"/>
          <a:stretch/>
        </p:blipFill>
        <p:spPr bwMode="auto">
          <a:xfrm>
            <a:off x="971600" y="4253889"/>
            <a:ext cx="7138675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8E18029-237E-4949-A4A4-5F47FB3EC3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Elektronická knihovna časopisů</a:t>
            </a:r>
            <a:br>
              <a:rPr lang="cs-CZ" dirty="0" smtClean="0"/>
            </a:br>
            <a:r>
              <a:rPr lang="cs-CZ" sz="2700" b="1" dirty="0" err="1" smtClean="0">
                <a:hlinkClick r:id="rId2"/>
              </a:rPr>
              <a:t>Elektonische</a:t>
            </a:r>
            <a:r>
              <a:rPr lang="cs-CZ" sz="2700" b="1" dirty="0" smtClean="0">
                <a:hlinkClick r:id="rId2"/>
              </a:rPr>
              <a:t> </a:t>
            </a:r>
            <a:r>
              <a:rPr lang="cs-CZ" sz="2700" b="1" dirty="0" err="1" smtClean="0">
                <a:hlinkClick r:id="rId2"/>
              </a:rPr>
              <a:t>Zeitschriftenbibliothek</a:t>
            </a:r>
            <a:r>
              <a:rPr lang="cs-CZ" sz="2700" b="1" dirty="0" smtClean="0">
                <a:hlinkClick r:id="rId2"/>
              </a:rPr>
              <a:t>: EZB</a:t>
            </a:r>
            <a:endParaRPr lang="cs-CZ" sz="27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1C63-557B-4CD6-A0C3-14134E2C32D7}" type="datetime1">
              <a:rPr lang="cs-CZ" smtClean="0"/>
              <a:t>1.9.2016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20550" b="16662"/>
          <a:stretch/>
        </p:blipFill>
        <p:spPr bwMode="auto">
          <a:xfrm>
            <a:off x="539552" y="3428533"/>
            <a:ext cx="8136000" cy="29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1707" y="2204864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/>
              <a:t>přístup </a:t>
            </a:r>
            <a:r>
              <a:rPr lang="cs-CZ" dirty="0" smtClean="0"/>
              <a:t>k online odborným časopisům</a:t>
            </a:r>
            <a:r>
              <a:rPr lang="cs-CZ" dirty="0"/>
              <a:t>, které má </a:t>
            </a:r>
            <a:r>
              <a:rPr lang="cs-CZ" dirty="0" smtClean="0"/>
              <a:t>knihovna </a:t>
            </a:r>
            <a:r>
              <a:rPr lang="cs-CZ" dirty="0"/>
              <a:t>dostupné v rámci </a:t>
            </a:r>
            <a:r>
              <a:rPr lang="cs-CZ" dirty="0" smtClean="0"/>
              <a:t>předplatných </a:t>
            </a:r>
            <a:r>
              <a:rPr lang="cs-CZ" dirty="0"/>
              <a:t>nebo které jsou k dispozici volně na </a:t>
            </a:r>
            <a:r>
              <a:rPr lang="cs-CZ" dirty="0" smtClean="0"/>
              <a:t>internetu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dirty="0" smtClean="0"/>
              <a:t>časopisy jsou rozděleny dle dostupnosti do </a:t>
            </a:r>
            <a:r>
              <a:rPr lang="cs-CZ" b="1" dirty="0" smtClean="0"/>
              <a:t>4</a:t>
            </a:r>
            <a:r>
              <a:rPr lang="cs-CZ" dirty="0" smtClean="0"/>
              <a:t> kategorií</a:t>
            </a:r>
            <a:endParaRPr lang="cs-CZ" dirty="0"/>
          </a:p>
          <a:p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530712B-C709-41C7-9147-8BC99FA8229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 - knihy</a:t>
            </a:r>
            <a:endParaRPr lang="cs-CZ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683568" y="2348880"/>
            <a:ext cx="7467600" cy="4873625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b="1" dirty="0" smtClean="0"/>
              <a:t>České i zahraniční</a:t>
            </a:r>
          </a:p>
          <a:p>
            <a:pPr eaLnBrk="1" hangingPunct="1"/>
            <a:r>
              <a:rPr lang="cs-CZ" altLang="cs-CZ" b="1" dirty="0" smtClean="0"/>
              <a:t>Možnosti čtení - dle podmínek poskytovatele:</a:t>
            </a:r>
          </a:p>
          <a:p>
            <a:pPr eaLnBrk="1" hangingPunct="1"/>
            <a:r>
              <a:rPr lang="cs-CZ" altLang="cs-CZ" b="1" dirty="0" smtClean="0"/>
              <a:t>online</a:t>
            </a:r>
            <a:r>
              <a:rPr lang="cs-CZ" altLang="cs-CZ" dirty="0" smtClean="0"/>
              <a:t> ze všech PC připojených do sítě JU</a:t>
            </a:r>
          </a:p>
          <a:p>
            <a:pPr eaLnBrk="1" hangingPunct="1"/>
            <a:r>
              <a:rPr lang="cs-CZ" altLang="cs-CZ" b="1" dirty="0" err="1" smtClean="0"/>
              <a:t>offline</a:t>
            </a:r>
            <a:r>
              <a:rPr lang="cs-CZ" altLang="cs-CZ" dirty="0" smtClean="0"/>
              <a:t>  - uložení do souboru – výpůjční doba různá</a:t>
            </a:r>
          </a:p>
          <a:p>
            <a:pPr eaLnBrk="1" hangingPunct="1"/>
            <a:r>
              <a:rPr lang="cs-CZ" altLang="cs-CZ" dirty="0" smtClean="0"/>
              <a:t>Kompletní seznamy na webu knihovny</a:t>
            </a:r>
          </a:p>
          <a:p>
            <a:pPr eaLnBrk="1" hangingPunct="1"/>
            <a:r>
              <a:rPr lang="cs-CZ" altLang="cs-CZ" dirty="0" smtClean="0"/>
              <a:t>Většina titulů je přístupná přímo z katalogu knihovny</a:t>
            </a:r>
          </a:p>
          <a:p>
            <a:pPr eaLnBrk="1" hangingPunct="1"/>
            <a:endParaRPr lang="cs-CZ" altLang="cs-CZ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cs-CZ" alt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AACA-103B-4C80-9105-BE8BA20C3832}" type="datetime1">
              <a:rPr lang="cs-CZ" smtClean="0"/>
              <a:t>1.9.2016</a:t>
            </a:fld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69" y="802206"/>
            <a:ext cx="1666875" cy="10096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66" y="811731"/>
            <a:ext cx="1476375" cy="1000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68" y="1890207"/>
            <a:ext cx="3698631" cy="72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97" y="1916832"/>
            <a:ext cx="2095500" cy="666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4" t="22341" r="25294" b="29586"/>
          <a:stretch/>
        </p:blipFill>
        <p:spPr>
          <a:xfrm>
            <a:off x="7592941" y="721545"/>
            <a:ext cx="1079356" cy="1071374"/>
          </a:xfrm>
          <a:prstGeom prst="rect">
            <a:avLst/>
          </a:prstGeom>
        </p:spPr>
      </p:pic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35CA1F2-4955-4859-A88E-6F3AEA7CAA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385" y="260648"/>
            <a:ext cx="7024744" cy="1143000"/>
          </a:xfrm>
        </p:spPr>
        <p:txBody>
          <a:bodyPr/>
          <a:lstStyle/>
          <a:p>
            <a:r>
              <a:rPr lang="cs-CZ" smtClean="0">
                <a:solidFill>
                  <a:srgbClr val="0070C0"/>
                </a:solidFill>
              </a:rPr>
              <a:t>Citace PRO</a:t>
            </a:r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466" y="1772815"/>
            <a:ext cx="8229600" cy="4088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mtClean="0"/>
              <a:t>  </a:t>
            </a:r>
          </a:p>
          <a:p>
            <a:r>
              <a:rPr lang="cs-CZ" sz="2000" smtClean="0"/>
              <a:t>placený </a:t>
            </a:r>
            <a:r>
              <a:rPr lang="cs-CZ" sz="2000"/>
              <a:t>manažer </a:t>
            </a:r>
            <a:endParaRPr lang="cs-CZ" sz="2000" smtClean="0"/>
          </a:p>
          <a:p>
            <a:r>
              <a:rPr lang="cs-CZ" sz="2000" smtClean="0"/>
              <a:t>přístup </a:t>
            </a:r>
            <a:r>
              <a:rPr lang="cs-CZ" sz="2000">
                <a:hlinkClick r:id="rId3"/>
              </a:rPr>
              <a:t>http://www.citacepro.com</a:t>
            </a:r>
            <a:r>
              <a:rPr lang="cs-CZ" sz="2000" smtClean="0">
                <a:hlinkClick r:id="rId3"/>
              </a:rPr>
              <a:t>/</a:t>
            </a:r>
            <a:endParaRPr lang="cs-CZ" sz="2000"/>
          </a:p>
          <a:p>
            <a:r>
              <a:rPr lang="cs-CZ" sz="2000" smtClean="0"/>
              <a:t>umožňuje </a:t>
            </a:r>
            <a:r>
              <a:rPr lang="cs-CZ" sz="2000"/>
              <a:t>export citací do dalších nejčastěji používaných citačních stylů (např. Chicago, Harvard, MLA, IEEE, CSE atd</a:t>
            </a:r>
            <a:r>
              <a:rPr lang="cs-CZ" sz="2000" smtClean="0"/>
              <a:t>.)</a:t>
            </a:r>
          </a:p>
          <a:p>
            <a:r>
              <a:rPr lang="cs-CZ" sz="2000"/>
              <a:t>export do Wordu</a:t>
            </a:r>
          </a:p>
          <a:p>
            <a:r>
              <a:rPr lang="en-US" sz="2000">
                <a:solidFill>
                  <a:srgbClr val="111111"/>
                </a:solidFill>
              </a:rPr>
              <a:t>importy dle ISBN a </a:t>
            </a:r>
            <a:r>
              <a:rPr lang="en-US" sz="2000" smtClean="0">
                <a:solidFill>
                  <a:srgbClr val="111111"/>
                </a:solidFill>
              </a:rPr>
              <a:t>DOI</a:t>
            </a:r>
            <a:endParaRPr lang="cs-CZ" sz="2000" smtClean="0">
              <a:solidFill>
                <a:srgbClr val="111111"/>
              </a:solidFill>
            </a:endParaRPr>
          </a:p>
          <a:p>
            <a:r>
              <a:rPr lang="cs-CZ" sz="2000">
                <a:solidFill>
                  <a:srgbClr val="111111"/>
                </a:solidFill>
              </a:rPr>
              <a:t>i</a:t>
            </a:r>
            <a:r>
              <a:rPr lang="cs-CZ" sz="2000" smtClean="0">
                <a:solidFill>
                  <a:srgbClr val="111111"/>
                </a:solidFill>
              </a:rPr>
              <a:t>mportovací lišta do prohlížeče</a:t>
            </a:r>
            <a:endParaRPr lang="cs-CZ" sz="2000"/>
          </a:p>
          <a:p>
            <a:r>
              <a:rPr lang="cs-CZ" sz="2000" smtClean="0"/>
              <a:t>přístup </a:t>
            </a:r>
            <a:r>
              <a:rPr lang="cs-CZ" sz="2000"/>
              <a:t>pro JU přes </a:t>
            </a:r>
            <a:r>
              <a:rPr lang="cs-CZ" sz="2000" smtClean="0"/>
              <a:t>Shibboleth</a:t>
            </a:r>
            <a:endParaRPr lang="cs-CZ"/>
          </a:p>
          <a:p>
            <a:pPr lvl="1"/>
            <a:r>
              <a:rPr lang="cs-CZ" sz="1700" smtClean="0"/>
              <a:t>na adrese </a:t>
            </a:r>
            <a:r>
              <a:rPr lang="cs-CZ" sz="1700"/>
              <a:t>http://www.citacepro.com/ vyberte z nabídky Jihočeskou univerzitu v Českých </a:t>
            </a:r>
            <a:r>
              <a:rPr lang="cs-CZ" sz="1700" smtClean="0"/>
              <a:t>Budějovicích</a:t>
            </a:r>
            <a:endParaRPr lang="cs-CZ" sz="1700"/>
          </a:p>
          <a:p>
            <a:pPr lvl="1"/>
            <a:r>
              <a:rPr lang="cs-CZ" sz="1700" smtClean="0"/>
              <a:t>přihlásíte </a:t>
            </a:r>
            <a:r>
              <a:rPr lang="cs-CZ" sz="1700"/>
              <a:t>se svým univerzitním loginem a heslem, stejně jako do STAGu (např.: novakj00/Ao123456</a:t>
            </a:r>
            <a:r>
              <a:rPr lang="cs-CZ" sz="1700" smtClean="0"/>
              <a:t>)</a:t>
            </a:r>
            <a:endParaRPr lang="cs-CZ" sz="1700"/>
          </a:p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5813" r="70765" b="86606"/>
          <a:stretch/>
        </p:blipFill>
        <p:spPr bwMode="auto">
          <a:xfrm>
            <a:off x="6228184" y="764704"/>
            <a:ext cx="2441890" cy="75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9AD3-9AF8-4F9C-A6E1-8E925C69DC4C}" type="datetime1">
              <a:rPr lang="cs-CZ" smtClean="0"/>
              <a:t>1.9.2016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0CF29E3-31D7-4323-9462-FFB0B88438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Vaše otázky, prosím…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smtClean="0"/>
          </a:p>
          <a:p>
            <a:pPr marL="68580" indent="0">
              <a:buNone/>
            </a:pPr>
            <a:r>
              <a:rPr lang="cs-CZ" smtClean="0"/>
              <a:t>		Děkuji za pozornost.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DCA3-ACB7-404B-B423-48B56746FF87}" type="datetime1">
              <a:rPr lang="cs-CZ" smtClean="0"/>
              <a:t>1.9.2016</a:t>
            </a:fld>
            <a:endParaRPr lang="en-US"/>
          </a:p>
        </p:txBody>
      </p:sp>
      <p:pic>
        <p:nvPicPr>
          <p:cNvPr id="10" name="Picture 4" descr="C:\Users\Helena\Pictures\ak-ju-cb-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673655"/>
            <a:ext cx="4105284" cy="2740050"/>
          </a:xfrm>
          <a:prstGeom prst="rect">
            <a:avLst/>
          </a:prstGeom>
          <a:noFill/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679B4E2-E5FF-4646-B7C8-04A6E076E0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/>
              <a:t>Akademická knihovna: představení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/>
              <a:t>Uživatelé: </a:t>
            </a:r>
            <a:r>
              <a:rPr lang="cs-CZ" sz="2200" dirty="0" smtClean="0"/>
              <a:t>studenti a zaměstnanci JU, pracovníci BC a veřejnost</a:t>
            </a:r>
          </a:p>
          <a:p>
            <a:r>
              <a:rPr lang="cs-CZ" sz="2200" b="1" dirty="0" smtClean="0"/>
              <a:t>Otevírací doba v </a:t>
            </a:r>
            <a:r>
              <a:rPr lang="cs-CZ" sz="2200" b="1" smtClean="0"/>
              <a:t>zimním semestru </a:t>
            </a:r>
            <a:r>
              <a:rPr lang="cs-CZ" sz="2200" smtClean="0"/>
              <a:t>(od 3.10.):</a:t>
            </a:r>
            <a:endParaRPr lang="cs-CZ" sz="2200" dirty="0" smtClean="0"/>
          </a:p>
          <a:p>
            <a:pPr lvl="1"/>
            <a:r>
              <a:rPr lang="cs-CZ" b="1" dirty="0" smtClean="0"/>
              <a:t>Pondělí </a:t>
            </a:r>
            <a:r>
              <a:rPr lang="cs-CZ" b="1" dirty="0"/>
              <a:t>- Pátek: 8 - 20 hod</a:t>
            </a:r>
          </a:p>
          <a:p>
            <a:pPr lvl="1"/>
            <a:r>
              <a:rPr lang="cs-CZ" b="1" dirty="0"/>
              <a:t>Sobota: 9 - 16 </a:t>
            </a:r>
            <a:r>
              <a:rPr lang="cs-CZ" b="1" dirty="0" smtClean="0"/>
              <a:t>hod</a:t>
            </a:r>
          </a:p>
          <a:p>
            <a:pPr lvl="1"/>
            <a:r>
              <a:rPr lang="cs-CZ" dirty="0" smtClean="0"/>
              <a:t>provozní doba se v průběhu roku mění, změny je nutno sledovat na webu knihovny!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34A0-C75D-42CA-96C2-ABBFE78D7747}" type="datetime1">
              <a:rPr lang="cs-CZ" smtClean="0"/>
              <a:t>1.9.2016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60ED243-5905-4FB9-BD9F-012662ABB0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/>
              <a:t>Jak se stanu uživatelem knihovny</a:t>
            </a:r>
            <a:endParaRPr lang="cs-CZ" sz="28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Registrace: </a:t>
            </a:r>
            <a:r>
              <a:rPr lang="cs-CZ" dirty="0" smtClean="0"/>
              <a:t>probíhá automaticky, knihovna údaje přebírá z databáze </a:t>
            </a:r>
            <a:r>
              <a:rPr lang="cs-CZ" b="1" dirty="0" smtClean="0"/>
              <a:t>STAG</a:t>
            </a:r>
          </a:p>
          <a:p>
            <a:r>
              <a:rPr lang="cs-CZ" b="1" dirty="0" smtClean="0"/>
              <a:t>Vstup a služby: </a:t>
            </a:r>
            <a:r>
              <a:rPr lang="cs-CZ" dirty="0" smtClean="0"/>
              <a:t>studenti JU využívají knihovnu na základě </a:t>
            </a:r>
            <a:r>
              <a:rPr lang="cs-CZ" b="1" dirty="0" smtClean="0"/>
              <a:t>průkazu studenta </a:t>
            </a:r>
            <a:r>
              <a:rPr lang="cs-CZ" dirty="0" smtClean="0"/>
              <a:t>(ISIC) </a:t>
            </a:r>
          </a:p>
          <a:p>
            <a:r>
              <a:rPr lang="cs-CZ" b="1" smtClean="0"/>
              <a:t>Kontaktní údaje: </a:t>
            </a:r>
            <a:endParaRPr lang="cs-CZ" b="1" dirty="0" smtClean="0"/>
          </a:p>
          <a:p>
            <a:pPr lvl="1"/>
            <a:r>
              <a:rPr lang="cs-CZ" dirty="0" smtClean="0"/>
              <a:t>údaje lze kontrolovat v </a:t>
            </a:r>
            <a:r>
              <a:rPr lang="cs-CZ" i="1" dirty="0" smtClean="0"/>
              <a:t>kontu čtenáře</a:t>
            </a:r>
          </a:p>
          <a:p>
            <a:pPr lvl="1"/>
            <a:r>
              <a:rPr lang="cs-CZ" dirty="0" smtClean="0"/>
              <a:t>změny jsou vázány na STAG</a:t>
            </a:r>
          </a:p>
          <a:p>
            <a:pPr lvl="1"/>
            <a:r>
              <a:rPr lang="cs-CZ" dirty="0" smtClean="0"/>
              <a:t>kontaktní údaje udržujte aktuální!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C0D6-9F6A-4840-BE07-8810D51A5BCC}" type="datetime1">
              <a:rPr lang="cs-CZ" smtClean="0"/>
              <a:t>1.9.2016</a:t>
            </a:fld>
            <a:endParaRPr lang="en-US"/>
          </a:p>
        </p:txBody>
      </p:sp>
      <p:pic>
        <p:nvPicPr>
          <p:cNvPr id="7" name="Obrázek 3" descr="student ID.gif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23855" y="54868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B167A30-2525-4F30-A418-274E138DA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/>
              <a:t>Rozdělení fondu (1)</a:t>
            </a:r>
            <a:endParaRPr lang="cs-CZ" sz="28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Společenské vědy – 1. patro</a:t>
            </a:r>
          </a:p>
          <a:p>
            <a:r>
              <a:rPr lang="cs-CZ" b="1" dirty="0" smtClean="0"/>
              <a:t>Přírodní vědy </a:t>
            </a:r>
            <a:r>
              <a:rPr lang="cs-CZ" dirty="0" smtClean="0"/>
              <a:t>– 2. patro</a:t>
            </a:r>
          </a:p>
          <a:p>
            <a:r>
              <a:rPr lang="cs-CZ" b="1" dirty="0" smtClean="0"/>
              <a:t>Odborná literatura </a:t>
            </a:r>
            <a:r>
              <a:rPr lang="cs-CZ" dirty="0" smtClean="0"/>
              <a:t>(knihy, skripta): </a:t>
            </a:r>
          </a:p>
          <a:p>
            <a:pPr lvl="1"/>
            <a:r>
              <a:rPr lang="cs-CZ" dirty="0" smtClean="0"/>
              <a:t>dělena do oborových skupin</a:t>
            </a:r>
          </a:p>
          <a:p>
            <a:pPr lvl="1"/>
            <a:r>
              <a:rPr lang="cs-CZ" dirty="0" smtClean="0"/>
              <a:t>názvy oborů na regálech</a:t>
            </a:r>
          </a:p>
          <a:p>
            <a:pPr lvl="1"/>
            <a:r>
              <a:rPr lang="cs-CZ" dirty="0" smtClean="0"/>
              <a:t>uvnitř skupiny řazena dle pořadových čísel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patřena </a:t>
            </a:r>
            <a:r>
              <a:rPr lang="cs-CZ" b="1" dirty="0" smtClean="0"/>
              <a:t>signaturou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C40-6FD9-438D-A113-9C999920AB57}" type="datetime1">
              <a:rPr lang="cs-CZ" smtClean="0"/>
              <a:t>1.9.2016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DF7D9C7-40BE-4F29-A003-1B45DD1B58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Rozdělení fondu (2)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Rakouská </a:t>
            </a:r>
            <a:r>
              <a:rPr lang="cs-CZ" b="1" dirty="0" smtClean="0"/>
              <a:t>knihovna: </a:t>
            </a:r>
          </a:p>
          <a:p>
            <a:pPr lvl="1"/>
            <a:r>
              <a:rPr lang="cs-CZ" dirty="0" smtClean="0"/>
              <a:t>2. patro</a:t>
            </a:r>
          </a:p>
          <a:p>
            <a:pPr lvl="1"/>
            <a:r>
              <a:rPr lang="cs-CZ" dirty="0" smtClean="0"/>
              <a:t>beletrie i odborná literatura</a:t>
            </a:r>
          </a:p>
          <a:p>
            <a:r>
              <a:rPr lang="cs-CZ" b="1" dirty="0" smtClean="0"/>
              <a:t>Beletrie (česká, zahraniční, dvojjazyčná):</a:t>
            </a:r>
          </a:p>
          <a:p>
            <a:pPr lvl="1"/>
            <a:r>
              <a:rPr lang="cs-CZ" dirty="0"/>
              <a:t>1</a:t>
            </a:r>
            <a:r>
              <a:rPr lang="cs-CZ" dirty="0" smtClean="0"/>
              <a:t>. patro AK</a:t>
            </a:r>
          </a:p>
          <a:p>
            <a:pPr lvl="1"/>
            <a:r>
              <a:rPr lang="cs-CZ" dirty="0"/>
              <a:t>ř</a:t>
            </a:r>
            <a:r>
              <a:rPr lang="cs-CZ" dirty="0" smtClean="0"/>
              <a:t>azena abecedně dle jmen autorů</a:t>
            </a:r>
          </a:p>
          <a:p>
            <a:r>
              <a:rPr lang="cs-CZ" b="1" dirty="0"/>
              <a:t>Vysokoškolské kvalifikační </a:t>
            </a:r>
            <a:r>
              <a:rPr lang="cs-CZ" b="1" dirty="0" smtClean="0"/>
              <a:t>práce:</a:t>
            </a:r>
          </a:p>
          <a:p>
            <a:pPr lvl="1"/>
            <a:r>
              <a:rPr lang="cs-CZ" dirty="0" smtClean="0"/>
              <a:t>2. patro a sklad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ouze prezenčně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 roku 2010 online v PDF</a:t>
            </a:r>
          </a:p>
          <a:p>
            <a:r>
              <a:rPr lang="cs-CZ" b="1" dirty="0" smtClean="0"/>
              <a:t>Časopisy:</a:t>
            </a:r>
          </a:p>
          <a:p>
            <a:pPr lvl="1"/>
            <a:r>
              <a:rPr lang="cs-CZ" dirty="0" smtClean="0"/>
              <a:t>prezenčně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ktuální ročníky ve studovnách v obou patrech 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tarší ročníky ve skladu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CB9E-73D2-4B35-A2C3-4C652533206A}" type="datetime1">
              <a:rPr lang="cs-CZ" smtClean="0"/>
              <a:t>1.9.2016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402C9D4-8C14-4065-AAC9-EE30057A6D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Prezenčně nebo absenčně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Prezenční  výpůjčky:  </a:t>
            </a:r>
            <a:r>
              <a:rPr lang="cs-CZ" dirty="0" smtClean="0"/>
              <a:t>knihy, které nelze vynášet z budovy jsou označeny </a:t>
            </a:r>
            <a:r>
              <a:rPr lang="cs-CZ" b="1" dirty="0" smtClean="0">
                <a:solidFill>
                  <a:srgbClr val="FF0000"/>
                </a:solidFill>
              </a:rPr>
              <a:t>červeným</a:t>
            </a:r>
            <a:r>
              <a:rPr lang="cs-CZ" b="1" dirty="0" smtClean="0"/>
              <a:t> </a:t>
            </a:r>
            <a:r>
              <a:rPr lang="cs-CZ" dirty="0"/>
              <a:t>nebo </a:t>
            </a:r>
            <a:r>
              <a:rPr lang="cs-CZ" b="1" dirty="0" smtClean="0">
                <a:solidFill>
                  <a:srgbClr val="00B050"/>
                </a:solidFill>
              </a:rPr>
              <a:t>zeleným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proužkem na hřbetu publikace</a:t>
            </a:r>
          </a:p>
          <a:p>
            <a:r>
              <a:rPr lang="cs-CZ" b="1" dirty="0" smtClean="0"/>
              <a:t>Absenční výpůjčky:  </a:t>
            </a:r>
            <a:r>
              <a:rPr lang="cs-CZ" dirty="0" smtClean="0"/>
              <a:t>výpůjční  lhůta pro studenty 1 měsíc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11CA-290A-4E5F-8514-889ABDA73E2D}" type="datetime1">
              <a:rPr lang="cs-CZ" smtClean="0"/>
              <a:t>1.9.2016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CFE7AC5-14FC-4B6F-ADDE-A93C1583F1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Signatura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100" dirty="0"/>
              <a:t>značka vyjadřující </a:t>
            </a:r>
            <a:r>
              <a:rPr lang="cs-CZ" sz="2100" dirty="0" smtClean="0"/>
              <a:t> umístění  publikace </a:t>
            </a:r>
            <a:r>
              <a:rPr lang="cs-CZ" sz="2100" dirty="0"/>
              <a:t>ve </a:t>
            </a:r>
            <a:r>
              <a:rPr lang="cs-CZ" sz="2100" dirty="0" smtClean="0"/>
              <a:t>fondu</a:t>
            </a:r>
          </a:p>
          <a:p>
            <a:r>
              <a:rPr lang="pl-PL" sz="2100" b="1" dirty="0"/>
              <a:t>Příklad: </a:t>
            </a:r>
            <a:r>
              <a:rPr lang="pl-PL" sz="2100" dirty="0"/>
              <a:t>s</a:t>
            </a:r>
            <a:r>
              <a:rPr lang="pl-PL" sz="2100" dirty="0" smtClean="0"/>
              <a:t>ignatura </a:t>
            </a:r>
            <a:r>
              <a:rPr lang="pl-PL" sz="2100" dirty="0"/>
              <a:t>nalezená v katalogu </a:t>
            </a:r>
            <a:r>
              <a:rPr lang="pl-PL" sz="2100"/>
              <a:t>je </a:t>
            </a:r>
            <a:r>
              <a:rPr lang="pl-PL" sz="2100" b="1" smtClean="0">
                <a:solidFill>
                  <a:srgbClr val="FF0000"/>
                </a:solidFill>
              </a:rPr>
              <a:t>202 21 0113</a:t>
            </a:r>
            <a:endParaRPr lang="pl-PL" sz="2100" b="1" dirty="0">
              <a:solidFill>
                <a:srgbClr val="FF0000"/>
              </a:solidFill>
            </a:endParaRPr>
          </a:p>
          <a:p>
            <a:pPr lvl="1"/>
            <a:endParaRPr lang="pl-PL" sz="2100" dirty="0"/>
          </a:p>
          <a:p>
            <a:pPr marL="365760" lvl="1" indent="0">
              <a:buNone/>
            </a:pPr>
            <a:endParaRPr lang="pl-PL" sz="2100" dirty="0" smtClean="0"/>
          </a:p>
          <a:p>
            <a:pPr marL="365760" lvl="1" indent="0">
              <a:buNone/>
            </a:pPr>
            <a:endParaRPr lang="pl-PL" sz="2100" dirty="0"/>
          </a:p>
          <a:p>
            <a:pPr marL="365760" lvl="1" indent="0">
              <a:buNone/>
            </a:pPr>
            <a:endParaRPr lang="pl-PL" sz="2100" dirty="0" smtClean="0"/>
          </a:p>
          <a:p>
            <a:pPr marL="365760" lvl="1" indent="0">
              <a:buNone/>
            </a:pPr>
            <a:endParaRPr lang="pl-PL" sz="2100" dirty="0"/>
          </a:p>
          <a:p>
            <a:pPr lvl="1"/>
            <a:r>
              <a:rPr lang="pl-PL" sz="2100" dirty="0"/>
              <a:t>202 21 = </a:t>
            </a:r>
            <a:r>
              <a:rPr lang="pl-PL" sz="2100" b="1" dirty="0"/>
              <a:t>2. patro</a:t>
            </a:r>
            <a:r>
              <a:rPr lang="pl-PL" sz="2100" dirty="0"/>
              <a:t>, biologie, </a:t>
            </a:r>
            <a:r>
              <a:rPr lang="pl-PL" sz="2100" dirty="0" smtClean="0"/>
              <a:t>ptáci</a:t>
            </a:r>
          </a:p>
          <a:p>
            <a:pPr lvl="1"/>
            <a:r>
              <a:rPr lang="pl-PL" sz="2100" dirty="0" smtClean="0"/>
              <a:t>0113 =</a:t>
            </a:r>
            <a:r>
              <a:rPr lang="pl-PL" sz="2100" b="1" dirty="0" smtClean="0"/>
              <a:t>113</a:t>
            </a:r>
            <a:r>
              <a:rPr lang="pl-PL" sz="2100" dirty="0" smtClean="0"/>
              <a:t> </a:t>
            </a:r>
            <a:r>
              <a:rPr lang="pl-PL" sz="2100" dirty="0"/>
              <a:t>kniha na </a:t>
            </a:r>
            <a:r>
              <a:rPr lang="pl-PL" sz="2100" dirty="0" smtClean="0"/>
              <a:t>regále</a:t>
            </a:r>
          </a:p>
          <a:p>
            <a:pPr lvl="1"/>
            <a:r>
              <a:rPr lang="pl-PL" sz="2100" b="1" dirty="0" smtClean="0"/>
              <a:t>Na každém patře naleznete plán knihovny pro rychlou orientaci! </a:t>
            </a:r>
          </a:p>
          <a:p>
            <a:pPr lvl="1"/>
            <a:endParaRPr lang="pl-PL" b="1" dirty="0"/>
          </a:p>
          <a:p>
            <a:endParaRPr lang="pl-PL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D002-8019-448A-927B-47FE123FA9E1}" type="datetime1">
              <a:rPr lang="cs-CZ" smtClean="0"/>
              <a:t>1.9.2016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28416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1BB4D33-FE58-4042-9331-B22B1C0101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Výpůjčky knížek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Maximálně </a:t>
            </a:r>
            <a:r>
              <a:rPr lang="cs-CZ" b="1" dirty="0"/>
              <a:t>30 knih</a:t>
            </a:r>
          </a:p>
          <a:p>
            <a:pPr>
              <a:spcAft>
                <a:spcPts val="600"/>
              </a:spcAft>
            </a:pPr>
            <a:r>
              <a:rPr lang="cs-CZ" dirty="0"/>
              <a:t>U pultů </a:t>
            </a:r>
            <a:r>
              <a:rPr lang="cs-CZ" b="1" dirty="0"/>
              <a:t>v 1. a 2. </a:t>
            </a:r>
            <a:r>
              <a:rPr lang="cs-CZ" b="1" dirty="0" smtClean="0"/>
              <a:t>patře, samoobslužně</a:t>
            </a:r>
            <a:endParaRPr lang="cs-CZ" b="1" dirty="0"/>
          </a:p>
          <a:p>
            <a:pPr>
              <a:spcAft>
                <a:spcPts val="600"/>
              </a:spcAft>
            </a:pPr>
            <a:r>
              <a:rPr lang="cs-CZ" dirty="0"/>
              <a:t>Výpůjční lhůta </a:t>
            </a:r>
            <a:r>
              <a:rPr lang="cs-CZ" b="1" dirty="0"/>
              <a:t>1 měsíc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Lze až </a:t>
            </a:r>
            <a:r>
              <a:rPr lang="cs-CZ" b="1" dirty="0"/>
              <a:t>3x prodloužit </a:t>
            </a:r>
            <a:r>
              <a:rPr lang="cs-CZ" dirty="0"/>
              <a:t>(pokud není kniha rezervována jiným uživatelem)</a:t>
            </a:r>
          </a:p>
          <a:p>
            <a:pPr>
              <a:spcAft>
                <a:spcPts val="600"/>
              </a:spcAft>
            </a:pPr>
            <a:r>
              <a:rPr lang="cs-CZ" dirty="0"/>
              <a:t>Výpůjčky ze skladu do </a:t>
            </a:r>
            <a:r>
              <a:rPr lang="cs-CZ" b="1" dirty="0"/>
              <a:t>15:30</a:t>
            </a:r>
          </a:p>
          <a:p>
            <a:pPr>
              <a:spcAft>
                <a:spcPts val="600"/>
              </a:spcAft>
            </a:pPr>
            <a:r>
              <a:rPr lang="cs-CZ" dirty="0"/>
              <a:t>Pokuta za pozdní vrácení </a:t>
            </a:r>
            <a:r>
              <a:rPr lang="cs-CZ" b="1" dirty="0"/>
              <a:t>1,- Kč/den/kniha</a:t>
            </a:r>
          </a:p>
          <a:p>
            <a:pPr>
              <a:spcAft>
                <a:spcPts val="600"/>
              </a:spcAft>
            </a:pPr>
            <a:r>
              <a:rPr lang="cs-CZ" b="1" dirty="0"/>
              <a:t>Prodlužování </a:t>
            </a:r>
            <a:r>
              <a:rPr lang="cs-CZ" b="1"/>
              <a:t>a </a:t>
            </a:r>
            <a:r>
              <a:rPr lang="cs-CZ" b="1" smtClean="0"/>
              <a:t>rezervace: </a:t>
            </a:r>
            <a:r>
              <a:rPr lang="cs-CZ" smtClean="0"/>
              <a:t>online katalog / čtenář</a:t>
            </a:r>
          </a:p>
          <a:p>
            <a:pPr>
              <a:spcAft>
                <a:spcPts val="600"/>
              </a:spcAft>
            </a:pPr>
            <a:r>
              <a:rPr lang="cs-CZ" b="1" u="sng" smtClean="0"/>
              <a:t>prodlužovat </a:t>
            </a:r>
            <a:r>
              <a:rPr lang="cs-CZ" b="1" u="sng" dirty="0"/>
              <a:t>dříve než přijde upomínka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ABFB-9B5F-46DD-8E84-43B2E50A3222}" type="datetime1">
              <a:rPr lang="cs-CZ" smtClean="0"/>
              <a:t>1.9.2016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3D4969D-5C79-428E-9AE4-31E99B850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lastní 5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900000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1050</Words>
  <Application>Microsoft Office PowerPoint</Application>
  <PresentationFormat>Předvádění na obrazovce (4:3)</PresentationFormat>
  <Paragraphs>226</Paragraphs>
  <Slides>25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Austin</vt:lpstr>
      <vt:lpstr>Informační zdroje v přírodních vědách</vt:lpstr>
      <vt:lpstr>Co je obsahem kurzu</vt:lpstr>
      <vt:lpstr>Akademická knihovna: představení</vt:lpstr>
      <vt:lpstr>Jak se stanu uživatelem knihovny</vt:lpstr>
      <vt:lpstr>Rozdělení fondu (1)</vt:lpstr>
      <vt:lpstr>Rozdělení fondu (2)</vt:lpstr>
      <vt:lpstr>Prezenčně nebo absenčně</vt:lpstr>
      <vt:lpstr>Signatura</vt:lpstr>
      <vt:lpstr>Výpůjčky knížek</vt:lpstr>
      <vt:lpstr>Samoobslužné  výpůjčky</vt:lpstr>
      <vt:lpstr>Prezentace aplikace PowerPoint</vt:lpstr>
      <vt:lpstr>Meziknihovní výpůjční služba</vt:lpstr>
      <vt:lpstr>Prezentace aplikace PowerPoint</vt:lpstr>
      <vt:lpstr>Další služby</vt:lpstr>
      <vt:lpstr>Praktické seznámení s vyhledáváním knih a časopisů</vt:lpstr>
      <vt:lpstr>Web knihovny: http://www.lib.jcu.cz </vt:lpstr>
      <vt:lpstr>Online katalog</vt:lpstr>
      <vt:lpstr>Základní informace o přístupu k e-zdrojům </vt:lpstr>
      <vt:lpstr>Druhy e-zdrojů</vt:lpstr>
      <vt:lpstr>Přístup ke zdrojům</vt:lpstr>
      <vt:lpstr>Ebsco Discovery Service</vt:lpstr>
      <vt:lpstr>Elektronická knihovna časopisů Elektonische Zeitschriftenbibliothek: EZB</vt:lpstr>
      <vt:lpstr>E - knihy</vt:lpstr>
      <vt:lpstr>Citace PRO</vt:lpstr>
      <vt:lpstr>Vaše otázky, prosím…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přírodních vědách</dc:title>
  <dc:creator>Helena</dc:creator>
  <cp:lastModifiedBy>Helena</cp:lastModifiedBy>
  <cp:revision>76</cp:revision>
  <dcterms:created xsi:type="dcterms:W3CDTF">2015-08-21T07:42:56Z</dcterms:created>
  <dcterms:modified xsi:type="dcterms:W3CDTF">2016-09-01T11:08:56Z</dcterms:modified>
</cp:coreProperties>
</file>